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324" r:id="rId2"/>
    <p:sldId id="406" r:id="rId3"/>
    <p:sldId id="405" r:id="rId4"/>
    <p:sldId id="407" r:id="rId5"/>
    <p:sldId id="408" r:id="rId6"/>
    <p:sldId id="392" r:id="rId7"/>
    <p:sldId id="396" r:id="rId8"/>
    <p:sldId id="261" r:id="rId9"/>
    <p:sldId id="262" r:id="rId10"/>
    <p:sldId id="409" r:id="rId11"/>
    <p:sldId id="289" r:id="rId12"/>
    <p:sldId id="290" r:id="rId13"/>
    <p:sldId id="263" r:id="rId14"/>
    <p:sldId id="264" r:id="rId15"/>
    <p:sldId id="411" r:id="rId16"/>
    <p:sldId id="266" r:id="rId17"/>
    <p:sldId id="267" r:id="rId18"/>
    <p:sldId id="410" r:id="rId19"/>
    <p:sldId id="270" r:id="rId20"/>
    <p:sldId id="273" r:id="rId21"/>
    <p:sldId id="274" r:id="rId22"/>
    <p:sldId id="275" r:id="rId23"/>
    <p:sldId id="276" r:id="rId24"/>
    <p:sldId id="277" r:id="rId25"/>
    <p:sldId id="412" r:id="rId26"/>
    <p:sldId id="279" r:id="rId27"/>
    <p:sldId id="295" r:id="rId28"/>
    <p:sldId id="413" r:id="rId29"/>
    <p:sldId id="280" r:id="rId30"/>
    <p:sldId id="281" r:id="rId31"/>
    <p:sldId id="282" r:id="rId32"/>
    <p:sldId id="284" r:id="rId33"/>
    <p:sldId id="300" r:id="rId34"/>
    <p:sldId id="28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424"/>
    <a:srgbClr val="73B632"/>
    <a:srgbClr val="FF9900"/>
    <a:srgbClr val="0F5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566"/>
    <p:restoredTop sz="92781" autoAdjust="0"/>
  </p:normalViewPr>
  <p:slideViewPr>
    <p:cSldViewPr snapToGrid="0" snapToObjects="1">
      <p:cViewPr varScale="1">
        <p:scale>
          <a:sx n="56" d="100"/>
          <a:sy n="56" d="100"/>
        </p:scale>
        <p:origin x="1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32423-77FD-425B-B2FA-33AC7E397C4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A3DD0-60ED-4DA1-9988-E1F434548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5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561ECEE-BEE2-4B2B-8E54-3D1F8E17FD00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6FBA6B-8F01-47C1-B8F7-06E775388F37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1F6A2-6B96-48FE-B2C5-DB242A1CFD97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6FD855-8932-4B42-8A11-3AC5588EBB11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Balaji </a:t>
            </a:r>
            <a:r>
              <a:rPr lang="en-US" dirty="0" err="1"/>
              <a:t>Padmanabhan</a:t>
            </a:r>
            <a:r>
              <a:rPr lang="en-US" dirty="0"/>
              <a:t> ©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6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E388A3-FA73-4746-9CF5-55B44070AA0A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D0CF75-1EEE-4A5E-9F73-B21846836790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5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AE1DCB-8563-45A5-B008-B90A4269995F}" type="datetime1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74EA8F-7663-4AFF-8CDD-BD590DE42EC9}" type="datetime1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006C9-DFB0-44E4-B2E8-3F84C1A871FE}" type="datetime1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E64A0E-A670-41DF-88A0-271422A8DB81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CCCCEB7-C28E-4E00-9755-A2575D7A27D6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91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0F583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on/caffe-tensorflow" TargetMode="External"/><Relationship Id="rId2" Type="http://schemas.openxmlformats.org/officeDocument/2006/relationships/hyperlink" Target="https://github.com/tensorflow/model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Deep Learning: Issues and Solutions (aka Engineering or “Trial and Error”)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r>
              <a:rPr lang="en-US" sz="2400" dirty="0"/>
              <a:t>Balaji Padmanabhan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/>
              <a:t>Professor, Information Systems &amp; Decision Sciences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/>
              <a:t>Director, Center for Analytics &amp; Creativity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err="1"/>
              <a:t>Muma</a:t>
            </a:r>
            <a:r>
              <a:rPr lang="en-US" sz="2400" dirty="0"/>
              <a:t> College of Business, USF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/>
              <a:t>bp@usf.edu</a:t>
            </a:r>
          </a:p>
        </p:txBody>
      </p:sp>
    </p:spTree>
    <p:extLst>
      <p:ext uri="{BB962C8B-B14F-4D97-AF65-F5344CB8AC3E}">
        <p14:creationId xmlns:p14="http://schemas.microsoft.com/office/powerpoint/2010/main" val="36978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F66F-F81B-014E-BFB5-DE4CA77C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DE88-97C0-6A4A-ADA7-39A5EF9F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376A-4517-864E-A1DC-FBA085F9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2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2DB1-E59D-4464-BB51-B033DFDC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 (</a:t>
            </a:r>
            <a:r>
              <a:rPr lang="en-US" dirty="0" err="1"/>
              <a:t>Glorot</a:t>
            </a:r>
            <a:r>
              <a:rPr lang="en-US" dirty="0"/>
              <a:t>)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63060-5F11-43CC-B6E1-60E5ACBB4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the connection weights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the default setting in </a:t>
            </a:r>
            <a:r>
              <a:rPr lang="en-US" dirty="0" err="1"/>
              <a:t>Tensorflow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tf.keras.layers.dense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F8747-ED45-4AE4-9967-10A18FD6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71" y="2853591"/>
            <a:ext cx="4435108" cy="474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3354D-6813-4227-95E9-8E6C9282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59" y="2918460"/>
            <a:ext cx="1943269" cy="2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21F2-69D8-4F2D-86B9-9E229F82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Initializations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DBF5C-C119-4D25-A592-102E8C61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0" y="2022437"/>
            <a:ext cx="7050682" cy="24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03B7-DD77-4DFD-9834-1CA58DFE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3B90F-7FA9-41B8-A178-1E6E9A1F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the “optimal scale” and “mean” of inputs for each layer:</a:t>
            </a:r>
          </a:p>
          <a:p>
            <a:pPr lvl="1"/>
            <a:r>
              <a:rPr lang="en-US" dirty="0"/>
              <a:t>Right before activation, zero-center and normalize the inputs</a:t>
            </a:r>
          </a:p>
          <a:p>
            <a:pPr lvl="1"/>
            <a:r>
              <a:rPr lang="en-US" dirty="0"/>
              <a:t>Then, scale and shift the results</a:t>
            </a:r>
          </a:p>
        </p:txBody>
      </p:sp>
    </p:spTree>
    <p:extLst>
      <p:ext uri="{BB962C8B-B14F-4D97-AF65-F5344CB8AC3E}">
        <p14:creationId xmlns:p14="http://schemas.microsoft.com/office/powerpoint/2010/main" val="131658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03B7-DD77-4DFD-9834-1CA58DFE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3B90F-7FA9-41B8-A178-1E6E9A1F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batch normalization is used, experiments show:</a:t>
            </a:r>
          </a:p>
          <a:p>
            <a:pPr lvl="1"/>
            <a:r>
              <a:rPr lang="en-US" dirty="0"/>
              <a:t>You can use logistic (sigmoid) activation function</a:t>
            </a:r>
          </a:p>
          <a:p>
            <a:pPr lvl="1"/>
            <a:r>
              <a:rPr lang="en-US" dirty="0"/>
              <a:t>You can use tanh activation function</a:t>
            </a:r>
          </a:p>
          <a:p>
            <a:pPr lvl="1"/>
            <a:r>
              <a:rPr lang="en-US" dirty="0"/>
              <a:t>Networks are not sensitive to weight initialization</a:t>
            </a:r>
          </a:p>
          <a:p>
            <a:pPr lvl="1"/>
            <a:r>
              <a:rPr lang="en-US" dirty="0"/>
              <a:t>Can use much larger learning rates</a:t>
            </a:r>
          </a:p>
          <a:p>
            <a:pPr lvl="1"/>
            <a:r>
              <a:rPr lang="en-US" dirty="0"/>
              <a:t>Slower training (due to new computations in each layer)</a:t>
            </a:r>
          </a:p>
          <a:p>
            <a:pPr lvl="1"/>
            <a:endParaRPr lang="en-US" dirty="0"/>
          </a:p>
          <a:p>
            <a:r>
              <a:rPr lang="en-US" dirty="0"/>
              <a:t>Performed as follows: </a:t>
            </a:r>
          </a:p>
          <a:p>
            <a:pPr lvl="1"/>
            <a:r>
              <a:rPr lang="en-US" dirty="0" err="1"/>
              <a:t>tf.keras.backend.normalize_batch_in_training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0733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3364-9C33-424E-B04F-07F780E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8BE3-3589-2F46-8CA3-E8C5687FA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the “right” architecture in terms of designing and combining layers</a:t>
            </a:r>
          </a:p>
          <a:p>
            <a:endParaRPr lang="en-US" dirty="0"/>
          </a:p>
          <a:p>
            <a:r>
              <a:rPr lang="en-US" dirty="0"/>
              <a:t>CNN and RNN are two canonical forms. Many other variations and combinations exist and this is an active area of research.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313F6-DC39-B648-BC71-E83B2607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98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E860-51D1-46A5-A1C9-9C5E5594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Pretrained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5F69-FC82-40A3-919E-2CFFDAABD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Can't train large DNNs always from scratch</a:t>
            </a:r>
          </a:p>
          <a:p>
            <a:r>
              <a:rPr lang="en-US" dirty="0"/>
              <a:t>Find an existing DNN, reuse lower layers</a:t>
            </a:r>
          </a:p>
          <a:p>
            <a:pPr lvl="1"/>
            <a:r>
              <a:rPr lang="en-US" dirty="0"/>
              <a:t>Called transfer learning</a:t>
            </a:r>
          </a:p>
          <a:p>
            <a:r>
              <a:rPr lang="en-US" dirty="0"/>
              <a:t>Example: a DNN that classified 100 different categories</a:t>
            </a:r>
          </a:p>
          <a:p>
            <a:pPr lvl="1"/>
            <a:r>
              <a:rPr lang="en-US" dirty="0"/>
              <a:t>Reuse lower layers to build a DNN for specific vehicle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949A1-023E-4605-AF37-5109D70F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98" y="4008664"/>
            <a:ext cx="2242760" cy="17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5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DC8D-480A-40DB-A81C-0F6ABDEF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Existing DNNs?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E4EBB-F1DD-4BDC-ABD9-14428677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TensorFlow's model zoo (</a:t>
            </a:r>
            <a:r>
              <a:rPr lang="en-US" dirty="0">
                <a:hlinkClick r:id="rId2"/>
              </a:rPr>
              <a:t>https://github.com/tensorflow/models</a:t>
            </a:r>
            <a:r>
              <a:rPr lang="en-US" dirty="0"/>
              <a:t>)</a:t>
            </a:r>
          </a:p>
          <a:p>
            <a:r>
              <a:rPr lang="en-US" dirty="0"/>
              <a:t>Caffe's model zoo (</a:t>
            </a:r>
            <a:r>
              <a:rPr lang="en-US" dirty="0">
                <a:hlinkClick r:id="rId3"/>
              </a:rPr>
              <a:t>https://github.com/ethereon/caffe-tensorflow</a:t>
            </a:r>
            <a:r>
              <a:rPr lang="en-US" dirty="0"/>
              <a:t>)</a:t>
            </a:r>
          </a:p>
          <a:p>
            <a:r>
              <a:rPr lang="en-US" dirty="0"/>
              <a:t>You can:</a:t>
            </a:r>
          </a:p>
          <a:p>
            <a:pPr lvl="1"/>
            <a:r>
              <a:rPr lang="en-US" dirty="0"/>
              <a:t>Use Transfer Learning Ideas</a:t>
            </a:r>
          </a:p>
          <a:p>
            <a:pPr lvl="1"/>
            <a:r>
              <a:rPr lang="en-US" dirty="0"/>
              <a:t>Import the entire graph (</a:t>
            </a:r>
            <a:r>
              <a:rPr lang="en-US" dirty="0" err="1"/>
              <a:t>import_meta_graph</a:t>
            </a:r>
            <a:r>
              <a:rPr lang="en-US" dirty="0"/>
              <a:t>())</a:t>
            </a:r>
          </a:p>
          <a:p>
            <a:pPr lvl="1"/>
            <a:r>
              <a:rPr lang="en-US" dirty="0"/>
              <a:t>Restore model state using checkpoints</a:t>
            </a:r>
          </a:p>
          <a:p>
            <a:pPr lvl="1"/>
            <a:r>
              <a:rPr lang="en-US" dirty="0"/>
              <a:t>Specify the layers you want to use</a:t>
            </a:r>
          </a:p>
          <a:p>
            <a:pPr lvl="1"/>
            <a:r>
              <a:rPr lang="en-US" dirty="0"/>
              <a:t>Train upper layers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9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F66F-F81B-014E-BFB5-DE4CA77C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DE88-97C0-6A4A-ADA7-39A5EF9F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376A-4517-864E-A1DC-FBA085F9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7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6BAC-8B6E-4ED8-B663-C36213DB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9F9E-8C6C-4893-995A-617BAABA3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seen Gradient Descent</a:t>
            </a:r>
          </a:p>
          <a:p>
            <a:r>
              <a:rPr lang="en-US" dirty="0"/>
              <a:t>Are there other faster/better optimizers?</a:t>
            </a:r>
          </a:p>
          <a:p>
            <a:pPr lvl="1"/>
            <a:r>
              <a:rPr lang="en-US" dirty="0"/>
              <a:t>Momentum</a:t>
            </a:r>
          </a:p>
          <a:p>
            <a:pPr lvl="1"/>
            <a:r>
              <a:rPr lang="en-US" dirty="0" err="1"/>
              <a:t>Nesterov</a:t>
            </a:r>
            <a:r>
              <a:rPr lang="en-US" dirty="0"/>
              <a:t> Accelerated Gradient</a:t>
            </a:r>
          </a:p>
          <a:p>
            <a:pPr lvl="1"/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307069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Issues in Training DL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Vanishing Gradients (or exploding gradients) problem</a:t>
            </a:r>
          </a:p>
          <a:p>
            <a:pPr lvl="1"/>
            <a:r>
              <a:rPr lang="en-US" dirty="0" err="1"/>
              <a:t>Backpropagation</a:t>
            </a:r>
            <a:r>
              <a:rPr lang="en-US" dirty="0"/>
              <a:t> does not have any updates to lower layers as training continues because gradients are very low </a:t>
            </a:r>
          </a:p>
          <a:p>
            <a:pPr lvl="1"/>
            <a:r>
              <a:rPr lang="en-US" dirty="0"/>
              <a:t>Solutions: </a:t>
            </a:r>
          </a:p>
          <a:p>
            <a:pPr lvl="2"/>
            <a:r>
              <a:rPr lang="en-US" dirty="0"/>
              <a:t>careful initialization of weights</a:t>
            </a:r>
          </a:p>
          <a:p>
            <a:pPr lvl="2"/>
            <a:r>
              <a:rPr lang="en-US" dirty="0"/>
              <a:t>activation functions</a:t>
            </a:r>
          </a:p>
          <a:p>
            <a:pPr lvl="2"/>
            <a:r>
              <a:rPr lang="en-US" dirty="0"/>
              <a:t>Reusing DL layers from pre-trained networks</a:t>
            </a:r>
          </a:p>
          <a:p>
            <a:pPr lvl="2"/>
            <a:r>
              <a:rPr lang="en-US" dirty="0"/>
              <a:t>Freezing lower layers for some part</a:t>
            </a:r>
          </a:p>
          <a:p>
            <a:pPr lvl="2"/>
            <a:r>
              <a:rPr lang="en-US" dirty="0"/>
              <a:t>Making algorithmic tweaks to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22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8E62-1407-4262-99B5-69A6027F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7199C-4A9B-4313-AA85-13C8AD93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value between 0 (high friction) and 1 (no friction)</a:t>
            </a:r>
          </a:p>
          <a:p>
            <a:r>
              <a:rPr lang="en-US" sz="2800" dirty="0"/>
              <a:t>Typical value is 0.9 (this makes it 10 times faster than Gradient Descent)</a:t>
            </a:r>
          </a:p>
          <a:p>
            <a:r>
              <a:rPr lang="en-US" sz="2800" dirty="0"/>
              <a:t>Can escape plateaus much faster</a:t>
            </a:r>
          </a:p>
          <a:p>
            <a:r>
              <a:rPr lang="en-US" sz="2800" dirty="0"/>
              <a:t>Can get past local optima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F7E6F-3878-469F-A02D-52EC5204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0" y="4087908"/>
            <a:ext cx="8922439" cy="85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4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2918-95D7-423D-813F-F0C86DD9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Accelerated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49ABC-CF18-4A5D-80A4-B552555CE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faster variant of momentum optimizer</a:t>
            </a:r>
          </a:p>
          <a:p>
            <a:r>
              <a:rPr lang="en-US" dirty="0"/>
              <a:t>Measures the gradient a little farther than plain momentum</a:t>
            </a:r>
          </a:p>
          <a:p>
            <a:r>
              <a:rPr lang="en-US" dirty="0"/>
              <a:t>Reaches optimum faster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834D1-09C6-45D5-9B5D-DCE2B6BC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47885"/>
            <a:ext cx="8468150" cy="8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50E3-61EB-40D3-98CD-C9191B59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7FE5-A7EC-4459-80F3-519495226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Gradient</a:t>
            </a:r>
          </a:p>
          <a:p>
            <a:r>
              <a:rPr lang="en-US" dirty="0"/>
              <a:t>Instead of rolling down the hill, detect steepest slope, then point straight at the global optimum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A8A40-5ECD-466A-B55F-D11D6E69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34" y="3863181"/>
            <a:ext cx="3795089" cy="194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1064-000C-478F-BE95-09A7AAB7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3896-5122-469D-A726-840CC0F1D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exponential decay (gradients only from the last iteration are used)</a:t>
            </a:r>
          </a:p>
          <a:p>
            <a:endParaRPr lang="en-US" dirty="0"/>
          </a:p>
          <a:p>
            <a:r>
              <a:rPr lang="en-US" dirty="0"/>
              <a:t>This prevents slowing down (like </a:t>
            </a:r>
            <a:r>
              <a:rPr lang="en-US" dirty="0" err="1"/>
              <a:t>AdaGrad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The decay value is usually set to 0.9</a:t>
            </a:r>
          </a:p>
        </p:txBody>
      </p:sp>
    </p:spTree>
    <p:extLst>
      <p:ext uri="{BB962C8B-B14F-4D97-AF65-F5344CB8AC3E}">
        <p14:creationId xmlns:p14="http://schemas.microsoft.com/office/powerpoint/2010/main" val="1094236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A8BC-FDEE-4FE1-AD42-63EEC5C2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222A-2123-4642-81E5-9759F6E19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092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Adaptive Moment Estimation</a:t>
            </a:r>
          </a:p>
          <a:p>
            <a:r>
              <a:rPr lang="en-US" sz="2800" dirty="0"/>
              <a:t>Combines Momentum and </a:t>
            </a:r>
            <a:r>
              <a:rPr lang="en-US" sz="2800" dirty="0" err="1"/>
              <a:t>RMSProp</a:t>
            </a:r>
            <a:endParaRPr lang="en-US" sz="2800" dirty="0"/>
          </a:p>
          <a:p>
            <a:r>
              <a:rPr lang="en-US" sz="2800" dirty="0"/>
              <a:t>Hyperparameters:</a:t>
            </a:r>
          </a:p>
          <a:p>
            <a:pPr lvl="1"/>
            <a:r>
              <a:rPr lang="en-US" sz="2400" dirty="0"/>
              <a:t>Momentum decay: 0.9 (typical value)</a:t>
            </a:r>
          </a:p>
          <a:p>
            <a:pPr lvl="1"/>
            <a:r>
              <a:rPr lang="en-US" sz="2400" dirty="0"/>
              <a:t>Scaling decay: 0.999 (typical value)</a:t>
            </a:r>
          </a:p>
          <a:p>
            <a:pPr lvl="1"/>
            <a:r>
              <a:rPr lang="en-US" sz="2400" dirty="0"/>
              <a:t>Smoothing term: a very small number (10</a:t>
            </a:r>
            <a:r>
              <a:rPr lang="en-US" sz="2400" baseline="30000" dirty="0"/>
              <a:t>-8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Can use a small learning rate (0.001)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DEE75-AB29-4F6B-8451-9EFF48233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551564"/>
            <a:ext cx="8907332" cy="5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4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F66F-F81B-014E-BFB5-DE4CA77C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3" y="2343663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LEARNING RATE SCHEDULING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376A-4517-864E-A1DC-FBA085F9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79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C21C-0FCA-4F78-A01A-9BF88AC6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5BD49-6161-436E-B08C-DA7C94F72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learning rate can cause diverging solution</a:t>
            </a:r>
          </a:p>
          <a:p>
            <a:r>
              <a:rPr lang="en-US" dirty="0"/>
              <a:t>Low learning rate can take too long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DA866-BD1C-4D78-A40D-4A95A5E9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01" y="3336924"/>
            <a:ext cx="4315199" cy="20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C21C-0FCA-4F78-A01A-9BF88AC6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5BD49-6161-436E-B08C-DA7C94F72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 about changing the learning rate during training!</a:t>
            </a:r>
          </a:p>
          <a:p>
            <a:pPr lvl="1"/>
            <a:r>
              <a:rPr lang="en-US" dirty="0"/>
              <a:t>0.1 for 50 epochs, then 0.001 afterwards</a:t>
            </a:r>
          </a:p>
          <a:p>
            <a:pPr lvl="1"/>
            <a:r>
              <a:rPr lang="en-US" dirty="0"/>
              <a:t>OR: measure error every N steps, reduce learning rate by a factor </a:t>
            </a:r>
          </a:p>
          <a:p>
            <a:pPr lvl="1"/>
            <a:r>
              <a:rPr lang="en-US" dirty="0"/>
              <a:t>OR: set the learning rate to a function of the iteration number</a:t>
            </a:r>
          </a:p>
          <a:p>
            <a:pPr lvl="1"/>
            <a:r>
              <a:rPr lang="en-US" dirty="0"/>
              <a:t>OR: power scheduling to reduce the learning rate slowly</a:t>
            </a:r>
          </a:p>
          <a:p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and Adam change learning rate automatically </a:t>
            </a:r>
          </a:p>
          <a:p>
            <a:pPr lvl="1"/>
            <a:r>
              <a:rPr lang="en-US" dirty="0"/>
              <a:t>No need to create learning schedules for these</a:t>
            </a:r>
          </a:p>
        </p:txBody>
      </p:sp>
    </p:spTree>
    <p:extLst>
      <p:ext uri="{BB962C8B-B14F-4D97-AF65-F5344CB8AC3E}">
        <p14:creationId xmlns:p14="http://schemas.microsoft.com/office/powerpoint/2010/main" val="2502689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F66F-F81B-014E-BFB5-DE4CA77C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3" y="2343663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AVOIDING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376A-4517-864E-A1DC-FBA085F9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17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D572-047D-42D9-852D-3AE8B5FA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2D72-8F67-47DC-9165-283930AF8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both train and validation error</a:t>
            </a:r>
          </a:p>
          <a:p>
            <a:r>
              <a:rPr lang="en-US" dirty="0"/>
              <a:t>Stop when validation error increases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60A4B7-72F9-4F5E-BB50-A08E2A320A70}"/>
              </a:ext>
            </a:extLst>
          </p:cNvPr>
          <p:cNvGrpSpPr/>
          <p:nvPr/>
        </p:nvGrpSpPr>
        <p:grpSpPr>
          <a:xfrm>
            <a:off x="3001272" y="3429000"/>
            <a:ext cx="3141456" cy="1926940"/>
            <a:chOff x="4001696" y="3429000"/>
            <a:chExt cx="4188608" cy="256925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6FFF8C9-49A4-43A2-95DD-230871F67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1696" y="3429000"/>
              <a:ext cx="4188608" cy="2569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58A283-8755-490D-BC0D-E6352DF4A2E2}"/>
                </a:ext>
              </a:extLst>
            </p:cNvPr>
            <p:cNvSpPr txBox="1"/>
            <p:nvPr/>
          </p:nvSpPr>
          <p:spPr>
            <a:xfrm>
              <a:off x="6798969" y="4128611"/>
              <a:ext cx="987079" cy="553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Validation </a:t>
              </a:r>
            </a:p>
            <a:p>
              <a:r>
                <a:rPr lang="en-US" sz="1050" dirty="0"/>
                <a:t>Data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DF025D-008A-48AD-8A0E-2CC0C5DE9B21}"/>
                </a:ext>
              </a:extLst>
            </p:cNvPr>
            <p:cNvSpPr txBox="1"/>
            <p:nvPr/>
          </p:nvSpPr>
          <p:spPr>
            <a:xfrm>
              <a:off x="5153221" y="5653742"/>
              <a:ext cx="188555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Number of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25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Issues in Training DL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training time</a:t>
            </a:r>
          </a:p>
          <a:p>
            <a:pPr lvl="1"/>
            <a:r>
              <a:rPr lang="en-US" dirty="0"/>
              <a:t>Trying different optimizers other than the default gradient descent</a:t>
            </a:r>
          </a:p>
          <a:p>
            <a:pPr lvl="2"/>
            <a:r>
              <a:rPr lang="en-US" dirty="0"/>
              <a:t>Tweaking learning rates in gradient descent models</a:t>
            </a:r>
          </a:p>
          <a:p>
            <a:pPr lvl="2"/>
            <a:r>
              <a:rPr lang="en-US" dirty="0"/>
              <a:t>Momentum optimization or </a:t>
            </a:r>
            <a:r>
              <a:rPr lang="en-US" dirty="0" err="1"/>
              <a:t>Nesterov</a:t>
            </a:r>
            <a:r>
              <a:rPr lang="en-US" dirty="0"/>
              <a:t> accelerated gradient methods are some options </a:t>
            </a:r>
          </a:p>
          <a:p>
            <a:pPr lvl="2"/>
            <a:r>
              <a:rPr lang="en-US" dirty="0"/>
              <a:t>But this is still being explored in research</a:t>
            </a:r>
          </a:p>
          <a:p>
            <a:pPr lvl="1"/>
            <a:r>
              <a:rPr lang="en-US" dirty="0"/>
              <a:t>Use parts of other DL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05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FA93-9C6D-444A-BEEB-F594C804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and L2 Reg.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BDC2-5C28-459B-AA6E-00BD33BFE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L1 and L2 regularization to constrain the weights of neurons</a:t>
            </a:r>
          </a:p>
          <a:p>
            <a:pPr lvl="1"/>
            <a:r>
              <a:rPr lang="pt-BR" dirty="0"/>
              <a:t>l1_regularizer(), </a:t>
            </a:r>
          </a:p>
          <a:p>
            <a:pPr lvl="1"/>
            <a:r>
              <a:rPr lang="pt-BR" dirty="0"/>
              <a:t>l2_regularizer(), </a:t>
            </a:r>
          </a:p>
          <a:p>
            <a:pPr lvl="1"/>
            <a:r>
              <a:rPr lang="pt-BR" dirty="0"/>
              <a:t>l1_l2_regularizer()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26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DBFF-26CD-4DA7-8E00-34B54B36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AECA-342E-44D6-839E-892559395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increase accuracy by 1-2%</a:t>
            </a:r>
          </a:p>
          <a:p>
            <a:r>
              <a:rPr lang="en-US" dirty="0"/>
              <a:t>At every training step, each neuron has a probability of p of being ignored during training</a:t>
            </a:r>
          </a:p>
          <a:p>
            <a:r>
              <a:rPr lang="en-US" dirty="0"/>
              <a:t>A dropped neuron in the current step can be active in the next step</a:t>
            </a:r>
          </a:p>
          <a:p>
            <a:r>
              <a:rPr lang="en-US" dirty="0"/>
              <a:t>Set to 50%</a:t>
            </a:r>
          </a:p>
          <a:p>
            <a:pPr lvl="1"/>
            <a:r>
              <a:rPr lang="en-US" dirty="0"/>
              <a:t>Increase if overfitting</a:t>
            </a:r>
          </a:p>
          <a:p>
            <a:pPr lvl="1"/>
            <a:r>
              <a:rPr lang="en-US" dirty="0"/>
              <a:t>Decrease if 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584B1-F3DF-4711-AC15-9739156EA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43" y="4148877"/>
            <a:ext cx="2460875" cy="17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6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D1D6-A017-4B33-93AD-3BB6EA37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0A4E-9CE8-4C78-B4A2-8BF3C36E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new data instances from existing 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F0A3F-E6AA-44C3-BF6F-32807FCF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49" y="2973359"/>
            <a:ext cx="4066702" cy="25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3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E24D-DBDB-4ADB-96B1-C54EC3A7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526D-3ACB-42D9-907A-7A7E886E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we use overfitting prevention to train DNNs?</a:t>
            </a:r>
          </a:p>
          <a:p>
            <a:pPr lvl="1"/>
            <a:r>
              <a:rPr lang="en-US" dirty="0"/>
              <a:t>Absolutely!!!</a:t>
            </a:r>
          </a:p>
          <a:p>
            <a:pPr lvl="1"/>
            <a:r>
              <a:rPr lang="en-US" dirty="0"/>
              <a:t>All (except max-norm regularization)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6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3AB7-4A5C-4BFC-A4D2-59AF187F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0018-D1DC-4370-A60E-170D3B14F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Book recommendations: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Further tweaks:</a:t>
            </a:r>
          </a:p>
          <a:p>
            <a:pPr lvl="1"/>
            <a:r>
              <a:rPr lang="en-US" dirty="0"/>
              <a:t>Use data augmentation if not enough training data</a:t>
            </a:r>
          </a:p>
          <a:p>
            <a:pPr lvl="1"/>
            <a:r>
              <a:rPr lang="en-US" dirty="0"/>
              <a:t>Use a learning schedule</a:t>
            </a:r>
          </a:p>
          <a:p>
            <a:pPr lvl="1"/>
            <a:r>
              <a:rPr lang="en-US" dirty="0"/>
              <a:t>Use L1 regularization if need a sparse model</a:t>
            </a:r>
          </a:p>
          <a:p>
            <a:pPr lvl="1"/>
            <a:r>
              <a:rPr lang="en-US" dirty="0"/>
              <a:t>Drop batch normalization, and replace ELU with leaky </a:t>
            </a:r>
            <a:r>
              <a:rPr lang="en-US" dirty="0" err="1"/>
              <a:t>ReLU</a:t>
            </a:r>
            <a:r>
              <a:rPr lang="en-US" dirty="0"/>
              <a:t> for faster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8FEB0-5BCA-4947-89B7-4514EFE4A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57" y="2097570"/>
            <a:ext cx="3255655" cy="13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06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Issues in Training DL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Generalization</a:t>
            </a:r>
          </a:p>
          <a:p>
            <a:pPr lvl="1"/>
            <a:r>
              <a:rPr lang="en-US" dirty="0"/>
              <a:t>Early stopping by monitoring training</a:t>
            </a:r>
          </a:p>
          <a:p>
            <a:pPr lvl="1"/>
            <a:r>
              <a:rPr lang="en-US" i="1" dirty="0"/>
              <a:t>l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l</a:t>
            </a:r>
            <a:r>
              <a:rPr lang="en-US" baseline="-25000" dirty="0"/>
              <a:t>2</a:t>
            </a:r>
            <a:r>
              <a:rPr lang="en-US" dirty="0"/>
              <a:t> regularization, but making changes to the cost function to constrain the weights</a:t>
            </a:r>
          </a:p>
          <a:p>
            <a:pPr lvl="1"/>
            <a:r>
              <a:rPr lang="en-US" dirty="0"/>
              <a:t>Dropout</a:t>
            </a:r>
          </a:p>
          <a:p>
            <a:pPr lvl="2"/>
            <a:r>
              <a:rPr lang="en-US" dirty="0"/>
              <a:t>At every training step, each neural has a probability </a:t>
            </a:r>
            <a:r>
              <a:rPr lang="en-US" i="1" dirty="0"/>
              <a:t>p</a:t>
            </a:r>
            <a:r>
              <a:rPr lang="en-US" dirty="0"/>
              <a:t> of being completely ignored in the forward propagation</a:t>
            </a:r>
          </a:p>
          <a:p>
            <a:pPr lvl="1"/>
            <a:r>
              <a:rPr lang="en-US" dirty="0"/>
              <a:t>Max-norm regularization to constrain the weights of each neuron</a:t>
            </a:r>
          </a:p>
          <a:p>
            <a:pPr lvl="1"/>
            <a:r>
              <a:rPr lang="en-US" dirty="0"/>
              <a:t>Data augmentation, artificially increasing your training data set with clever tricks to add more points for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7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F66F-F81B-014E-BFB5-DE4CA77C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DE88-97C0-6A4A-ADA7-39A5EF9F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376A-4517-864E-A1DC-FBA085F9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&amp; Derivatives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75" y="1710229"/>
            <a:ext cx="8229600" cy="29454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0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vs Sigmoid 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Sigmoid transfer functions level out at 1, so for higher values of the input there is no gradient</a:t>
            </a:r>
          </a:p>
          <a:p>
            <a:pPr lvl="1"/>
            <a:r>
              <a:rPr lang="en-US" sz="2600" dirty="0"/>
              <a:t>For deep learning networks, the math multiplies gradients, which can very quickly go to zero if sigmoid is used, unlike the </a:t>
            </a:r>
            <a:r>
              <a:rPr lang="en-US" sz="2600" dirty="0" err="1"/>
              <a:t>ReLU</a:t>
            </a:r>
            <a:r>
              <a:rPr lang="en-US" sz="2600" dirty="0"/>
              <a:t> case. </a:t>
            </a:r>
          </a:p>
          <a:p>
            <a:endParaRPr lang="en-US" dirty="0"/>
          </a:p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 activation function in a neural network node is h=max(0,a) where a=</a:t>
            </a:r>
            <a:r>
              <a:rPr lang="en-US" dirty="0" err="1"/>
              <a:t>wx+b</a:t>
            </a:r>
            <a:endParaRPr lang="en-US" dirty="0"/>
          </a:p>
          <a:p>
            <a:pPr lvl="1"/>
            <a:r>
              <a:rPr lang="en-US" sz="2600" dirty="0"/>
              <a:t>So output is not bounded to 1, derivative is constant for high values of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6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B898-B2A0-4A61-BDB3-4E08D3A4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r>
              <a:rPr lang="en-US" dirty="0"/>
              <a:t> (on the negative 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7CDE-BDCB-47BE-B194-037093170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25" y="1731617"/>
            <a:ext cx="576362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Solution: Leaky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Small slope for &lt;0 makes sure a neuron doesn't "die"</a:t>
            </a:r>
          </a:p>
          <a:p>
            <a:r>
              <a:rPr lang="en-US" dirty="0"/>
              <a:t>It produces a value close to 0, but may eventually "wake up"</a:t>
            </a:r>
          </a:p>
          <a:p>
            <a:r>
              <a:rPr lang="en-US" dirty="0"/>
              <a:t>In tests, leaky </a:t>
            </a:r>
            <a:r>
              <a:rPr lang="en-US" dirty="0" err="1"/>
              <a:t>ReLU</a:t>
            </a:r>
            <a:r>
              <a:rPr lang="en-US" dirty="0"/>
              <a:t> performs better than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6E7EA-EEDB-4A44-8E0B-02FB9ABA8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06" y="2255990"/>
            <a:ext cx="2537180" cy="16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0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B898-B2A0-4A61-BDB3-4E08D3A4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Linear Units (ELU)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7CDE-BDCB-47BE-B194-037093170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35" y="1892982"/>
            <a:ext cx="5763620" cy="32635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Another solution: ELU (exponential linear unit)</a:t>
            </a:r>
          </a:p>
          <a:p>
            <a:r>
              <a:rPr lang="en-US" dirty="0"/>
              <a:t>Negative values when &lt;0 help with vanishing gradient</a:t>
            </a:r>
          </a:p>
          <a:p>
            <a:r>
              <a:rPr lang="en-US" dirty="0"/>
              <a:t>None-zero gradient avoids dying neurons</a:t>
            </a:r>
          </a:p>
          <a:p>
            <a:r>
              <a:rPr lang="en-US" dirty="0"/>
              <a:t>Slope is 1 when &gt;0, which speeds up gradient descent</a:t>
            </a:r>
          </a:p>
          <a:p>
            <a:r>
              <a:rPr lang="en-US" dirty="0"/>
              <a:t>Drawback: slower than </a:t>
            </a:r>
            <a:r>
              <a:rPr lang="en-US" dirty="0" err="1"/>
              <a:t>ReLU</a:t>
            </a:r>
            <a:r>
              <a:rPr lang="en-US" dirty="0"/>
              <a:t> and its variants!</a:t>
            </a:r>
          </a:p>
          <a:p>
            <a:r>
              <a:rPr lang="en-US" dirty="0"/>
              <a:t>Advantage: faster convergence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F6F1E-964D-41C0-874F-B8C5A091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2" y="2273121"/>
            <a:ext cx="2647106" cy="17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16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7406</TotalTime>
  <Words>1140</Words>
  <Application>Microsoft Macintosh PowerPoint</Application>
  <PresentationFormat>On-screen Show (4:3)</PresentationFormat>
  <Paragraphs>187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Deep Learning: Issues and Solutions (aka Engineering or “Trial and Error”)</vt:lpstr>
      <vt:lpstr>Main Issues in Training DL Models</vt:lpstr>
      <vt:lpstr>Main Issues in Training DL Models</vt:lpstr>
      <vt:lpstr>Main Issues in Training DL Models</vt:lpstr>
      <vt:lpstr>ACTIVATION FUNCTIONS</vt:lpstr>
      <vt:lpstr>Activation Functions &amp; Derivatives</vt:lpstr>
      <vt:lpstr>ReLU vs Sigmoid Activation Functions</vt:lpstr>
      <vt:lpstr>Leaky ReLU (on the negative side)</vt:lpstr>
      <vt:lpstr>Exponential Linear Units (ELU)</vt:lpstr>
      <vt:lpstr>INITIALIZATION</vt:lpstr>
      <vt:lpstr>Xavier (Glorot) Initialization</vt:lpstr>
      <vt:lpstr>Other Initializations</vt:lpstr>
      <vt:lpstr>Batch Normalization</vt:lpstr>
      <vt:lpstr>Batch Normalization</vt:lpstr>
      <vt:lpstr>Architecture</vt:lpstr>
      <vt:lpstr>Reusing Pretrained Layers</vt:lpstr>
      <vt:lpstr>Where to Find Existing DNNs?</vt:lpstr>
      <vt:lpstr>OPTIMIZER</vt:lpstr>
      <vt:lpstr>Optimizers</vt:lpstr>
      <vt:lpstr>Momentum Optimization</vt:lpstr>
      <vt:lpstr>Nesterov Accelerated Gradient</vt:lpstr>
      <vt:lpstr>AdaGrad</vt:lpstr>
      <vt:lpstr>RMSProp</vt:lpstr>
      <vt:lpstr>Adam</vt:lpstr>
      <vt:lpstr>LEARNING RATE SCHEDULING</vt:lpstr>
      <vt:lpstr>Learning Rate Scheduling</vt:lpstr>
      <vt:lpstr>Learning Rate Scheduling</vt:lpstr>
      <vt:lpstr>AVOIDING OVERFITTING</vt:lpstr>
      <vt:lpstr>Early Stopping</vt:lpstr>
      <vt:lpstr>L1 and L2 Reg.</vt:lpstr>
      <vt:lpstr>Dropout</vt:lpstr>
      <vt:lpstr>Data Augmentation</vt:lpstr>
      <vt:lpstr>Avoid Overfitting</vt:lpstr>
      <vt:lpstr>Practical Guidelines</vt:lpstr>
    </vt:vector>
  </TitlesOfParts>
  <Company>University of South Florida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Todd</dc:creator>
  <cp:lastModifiedBy>Padmanabhan, Balaji</cp:lastModifiedBy>
  <cp:revision>245</cp:revision>
  <dcterms:created xsi:type="dcterms:W3CDTF">2012-01-11T16:22:55Z</dcterms:created>
  <dcterms:modified xsi:type="dcterms:W3CDTF">2020-04-15T04:58:09Z</dcterms:modified>
</cp:coreProperties>
</file>